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53" r:id="rId2"/>
    <p:sldId id="360" r:id="rId3"/>
    <p:sldId id="363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9" r:id="rId14"/>
    <p:sldId id="380" r:id="rId15"/>
    <p:sldId id="375" r:id="rId16"/>
    <p:sldId id="374" r:id="rId17"/>
    <p:sldId id="376" r:id="rId18"/>
    <p:sldId id="377" r:id="rId19"/>
    <p:sldId id="3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7"/>
    <p:restoredTop sz="64674"/>
  </p:normalViewPr>
  <p:slideViewPr>
    <p:cSldViewPr snapToGrid="0">
      <p:cViewPr varScale="1">
        <p:scale>
          <a:sx n="102" d="100"/>
          <a:sy n="102" d="100"/>
        </p:scale>
        <p:origin x="1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05F12-C80A-4640-BAD3-46EDCFF9691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CEF87-53FE-7A40-9BA1-D2D75BB76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B1D63-99C8-364F-81D3-57554F75F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89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B1D63-99C8-364F-81D3-57554F75F8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26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87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76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FID – Measure of similarity between two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across the university I have found that people either haven’t heard of diffusion models, or they simply don’t make the connection between diffusion models and </a:t>
            </a:r>
            <a:r>
              <a:rPr lang="en-US" dirty="0" err="1"/>
              <a:t>DallE</a:t>
            </a:r>
            <a:r>
              <a:rPr lang="en-US" dirty="0"/>
              <a:t>, Midjourney etc.</a:t>
            </a:r>
          </a:p>
          <a:p>
            <a:endParaRPr lang="en-US" dirty="0"/>
          </a:p>
          <a:p>
            <a:r>
              <a:rPr lang="en-US" dirty="0"/>
              <a:t>Importantly, diffusion models are extremely flexible.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0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easy extension is inpainting. This is a feature you might have seen in the new Dall-E on ChatGPT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8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anyone who doesn’t know, point clouds are 3D representations of real world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images have a power law distribution of frequencies.</a:t>
            </a:r>
          </a:p>
          <a:p>
            <a:endParaRPr lang="en-US" dirty="0"/>
          </a:p>
          <a:p>
            <a:r>
              <a:rPr lang="en-US" dirty="0"/>
              <a:t>Therefore low frequency components contribute more to the image. Gaussian noise on the other hand has a uniform spectral density. What this means is that low frequency components of partially diffused images do not become corrupted to the same degree as high frequency elements.</a:t>
            </a:r>
          </a:p>
          <a:p>
            <a:endParaRPr lang="en-US" dirty="0"/>
          </a:p>
          <a:p>
            <a:r>
              <a:rPr lang="en-US" dirty="0"/>
              <a:t>When you’re looking for anomalies in images this is bad, because low frequency components are interpreted as being corruption-free and therefore large anomalous regions will simply be reconstructed.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0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 Score-based Diffusion Models for Probabilistic Time Series Imputation</a:t>
            </a:r>
          </a:p>
          <a:p>
            <a:endParaRPr lang="en-US" dirty="0"/>
          </a:p>
          <a:p>
            <a:r>
              <a:rPr lang="en-US" dirty="0"/>
              <a:t>Start with random noise on the left and gradually convert to a plausible time-series. Condition on observed results.</a:t>
            </a:r>
          </a:p>
          <a:p>
            <a:endParaRPr lang="en-US" dirty="0"/>
          </a:p>
          <a:p>
            <a:r>
              <a:rPr lang="en-US" dirty="0"/>
              <a:t>We might not have ground truth (or even missing values), so we use inspiration from masked language modelling – separate observed values into conditional information and imputation targets.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99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34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Molecular structure, text-based SMILES, or graph based</a:t>
            </a:r>
          </a:p>
          <a:p>
            <a:endParaRPr lang="en-US" dirty="0"/>
          </a:p>
          <a:p>
            <a:r>
              <a:rPr lang="en-GB" dirty="0"/>
              <a:t>In AlphaFold 2 the final structure was realised using a Structure Module using invariant point attention. For AlphaFold 3 we replaced it with a relatively standard non-equivariant point-cloud diffusion model over all atoms (Algorithm 18 and Main Article Fig. 2b). During training, we train a denoiser to remove Gaussian noise from the positions of all heavy atoms conditioned on the features from the main trunk. The denoiser is based on a modern transformer, but with several modifications to make it more amenable to the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53D04-30F4-2B4F-ABCF-FF9B8089A9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6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images and spectra are embedded separately by pretraining both an image and a spectrum encoder </a:t>
            </a:r>
          </a:p>
          <a:p>
            <a:r>
              <a:rPr lang="en-US" dirty="0"/>
              <a:t>These encoders are aligned using a cross-modal contrastive loss</a:t>
            </a:r>
          </a:p>
          <a:p>
            <a:r>
              <a:rPr lang="en-US" dirty="0"/>
              <a:t>They possess physically meaningful high-level information which can be used for a variety of downstream tasks on which the model was neither trained nor fine-tuned</a:t>
            </a:r>
          </a:p>
          <a:p>
            <a:r>
              <a:rPr lang="en-US" dirty="0"/>
              <a:t>Used for galaxy red-shift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CEF87-53FE-7A40-9BA1-D2D75BB760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7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2774-EF5A-039B-8DD6-D9BFF37C8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519DF-6FF6-FD4C-E7BA-0369AF7D3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39010-827E-2254-9657-9E819D40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6183-89AC-6EAD-F2FA-A20C9C16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1469-A5CF-69E1-7723-1A7D19BD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9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0736-977F-F823-6C0E-76971DDB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B9B3E-A64D-2341-3118-12B3DB6A6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389F0-0B12-1370-2665-7F37DF04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F3FDC-4F53-4469-92DA-6AFC061C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D04FA-E799-B16A-928B-F34A69E4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0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6D3DC4-1B5C-AB45-84DB-D29EC7A0F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66726-8D77-C5CB-05B2-1C1F2A309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55178-3959-2749-E011-2C855157E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EAC5C-8E98-4A20-A7E1-161BF4A7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99E8C-316E-F245-007B-3ED6CFDC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87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56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69E62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5688218"/>
            <a:ext cx="12192000" cy="1169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69E62"/>
              </a:solidFill>
            </a:endParaRPr>
          </a:p>
        </p:txBody>
      </p:sp>
      <p:pic>
        <p:nvPicPr>
          <p:cNvPr id="4" name="Picture 3" descr="logo landsca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  <p:pic>
        <p:nvPicPr>
          <p:cNvPr id="11" name="Picture 10" descr="Schmidt 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34" y="6042839"/>
            <a:ext cx="1162612" cy="51443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08654" y="1492897"/>
            <a:ext cx="6480292" cy="145834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808654" y="3054911"/>
            <a:ext cx="6480292" cy="870859"/>
          </a:xfrm>
        </p:spPr>
        <p:txBody>
          <a:bodyPr>
            <a:normAutofit/>
          </a:bodyPr>
          <a:lstStyle>
            <a:lvl1pPr marL="0" indent="0">
              <a:buNone/>
              <a:defRPr sz="2667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/>
              <a:t>Sub-title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08654" y="4022529"/>
            <a:ext cx="6480292" cy="483811"/>
          </a:xfrm>
        </p:spPr>
        <p:txBody>
          <a:bodyPr>
            <a:normAutofit/>
          </a:bodyPr>
          <a:lstStyle>
            <a:lvl1pPr marL="0" indent="0">
              <a:buNone/>
              <a:defRPr sz="2133" b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pPr lvl="0"/>
            <a:r>
              <a:rPr lang="en-GB"/>
              <a:t>Sub-text</a:t>
            </a:r>
            <a:endParaRPr lang="en-US"/>
          </a:p>
        </p:txBody>
      </p:sp>
      <p:pic>
        <p:nvPicPr>
          <p:cNvPr id="18" name="Picture 17" descr="colours_1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4"/>
          <a:stretch/>
        </p:blipFill>
        <p:spPr>
          <a:xfrm>
            <a:off x="7288946" y="22435"/>
            <a:ext cx="4903055" cy="683556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8654" y="2999615"/>
            <a:ext cx="648029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88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29" y="0"/>
            <a:ext cx="4873871" cy="7395883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659" y="373404"/>
            <a:ext cx="11176000" cy="6339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 b="1" baseline="0">
                <a:solidFill>
                  <a:srgbClr val="235EE2"/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3659" y="1071268"/>
            <a:ext cx="11176000" cy="0"/>
          </a:xfrm>
          <a:prstGeom prst="line">
            <a:avLst/>
          </a:prstGeom>
          <a:ln>
            <a:solidFill>
              <a:srgbClr val="1F5A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03659" y="1146008"/>
            <a:ext cx="11176000" cy="5994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3659" y="1867010"/>
            <a:ext cx="11176000" cy="3994529"/>
          </a:xfrm>
          <a:prstGeom prst="rect">
            <a:avLst/>
          </a:prstGeom>
        </p:spPr>
        <p:txBody>
          <a:bodyPr vert="horz"/>
          <a:lstStyle>
            <a:lvl1pPr marL="380990" indent="-380990">
              <a:buClr>
                <a:srgbClr val="235EE2"/>
              </a:buClr>
              <a:buSzPct val="70000"/>
              <a:buFont typeface="Courier New"/>
              <a:buChar char="o"/>
              <a:defRPr sz="1867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buClr>
                <a:srgbClr val="235EE2"/>
              </a:buClr>
              <a:buSzPct val="70000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>
                <a:latin typeface="Avenir Book"/>
                <a:cs typeface="Avenir Book"/>
              </a:rPr>
              <a:t>Sub text</a:t>
            </a:r>
            <a:endParaRPr lang="en-US"/>
          </a:p>
          <a:p>
            <a:pPr lvl="0"/>
            <a:endParaRPr lang="en-US"/>
          </a:p>
        </p:txBody>
      </p:sp>
      <p:pic>
        <p:nvPicPr>
          <p:cNvPr id="10" name="Picture 9" descr="logo landsca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  <p:pic>
        <p:nvPicPr>
          <p:cNvPr id="12" name="Picture 11" descr="Schmidt 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34" y="6042839"/>
            <a:ext cx="1162612" cy="5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3945-1052-5196-66E5-3413EAAC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59D9-517B-18EA-C814-320D38EBD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AC9ED-D770-C4A1-840F-CFA8E2F8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B99D6-ED1E-1CF5-A93A-5C5793FE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7C6AF-D978-A910-109A-95DEA2D7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A88-D641-D6E5-BF7A-05741AF74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6BA18-088D-D58B-0EE9-61E46931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9EC72-DDC2-952C-E29C-6B48DCB0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D814D-B8F6-3B26-3304-84A26A57D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F760E-AEFB-3F9E-5635-2D40C252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5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BEF1-239A-1581-18AF-E1FA1C76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421-FD9F-0EDB-828B-54AB9FB4D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283D2-BEAD-EAF9-4FD6-AA6B7197D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67B7B-2643-0DDE-C774-ABA7E7E30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CCA52-2C84-9606-D93A-379BF265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D395A-D808-F06A-D405-027A997D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2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83A6-56C4-035E-3BA0-EB171632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8460D-C6B6-344E-B96F-D68C7E038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7C99C-3FA5-3F81-7E22-6BC9F3BCA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09D45-A30C-1864-D45C-26B6C3692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78646-72C7-ADA1-A9EE-CA750A05E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9F89F-73DB-1D52-F496-7A3A3833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5AEC3-C5C7-000E-1F75-851D62C7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A64FBB-80F3-1F44-7E07-7E6390C5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1CAC-A812-622C-026C-95F7D25D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E8AE0-7411-67DB-E676-C893618F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F8B07-F420-1F59-A87F-AB4FBE2B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81158-A7B6-6FB2-1B8B-4FF05414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2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4F974-038A-0D35-4553-464DDFE9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6B288-ABCB-67B6-6E53-516D4CBD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743A3-D9CE-142A-FC15-A1775B2B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2538-3E83-E2AD-9B9B-6BDE931C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F977-F54D-3617-7965-DD16B4112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C27FD-EA52-B095-E881-56497C3A1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53EF-BF9E-765C-879A-FEBEBDAF6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34227-79D4-1E00-216B-16BB109C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C35BB-47E0-E47D-619A-E034A220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2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02-5F0B-150B-99D0-3862F8C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0907EA-AC54-FAB1-D0D7-F6F6801C9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FE582-5453-406D-AD62-D8DA97CE3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3A137-E856-FDB0-6B37-8023050B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E6E85-3E27-E819-2213-EBA7B620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45567-34BF-C3C1-5FCA-036576C6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1E3E2-E68B-D606-A18D-9806488E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689BE-2731-F4BC-DB5C-B917551CA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938BF-3350-85DC-9FA7-635682D86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7A375B-595E-7C45-9BD5-38E740018350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DAB79-1648-839E-3219-1A663C805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90B51-F5B0-0E2E-7A19-4D73C7453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3C201-F452-184A-A398-ED26ED616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6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ander.ai/2023/01/09/diffusion-language.html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Applications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7268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31AF1-1EB9-2F0B-05F2-A1288824E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3A308-378C-A81E-E17B-BF3A6BD8A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Temporal data modeling – imputation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5D139-29C0-7B65-9829-000D44057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 world time series data often contains missing information</a:t>
            </a:r>
          </a:p>
          <a:p>
            <a:r>
              <a:rPr lang="en-US" dirty="0"/>
              <a:t>Imputation is the process of filling in that missing data: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55581-66E6-1CAD-3EA8-DE6EBE62F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90" y="2784524"/>
            <a:ext cx="8819619" cy="2927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B5A3B-F6A9-3C59-8287-836EF18BA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191" y="2654092"/>
            <a:ext cx="8819618" cy="38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3F2A9-3EC4-3E0B-0E6A-26A6DAD29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66F38-6518-D017-C37A-C8C546E5BD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Temporal data modeling – forecasting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8E71B-1B72-2269-E1A9-A1B80E09D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TimeGrad</a:t>
            </a:r>
            <a:r>
              <a:rPr lang="en-US" dirty="0"/>
              <a:t> – multivariate probabilistic time series forecasting</a:t>
            </a:r>
          </a:p>
          <a:p>
            <a:r>
              <a:rPr lang="en-US" dirty="0"/>
              <a:t>Uses a RNN to predict traffic data…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D5D2C-928A-7F39-9205-883804BD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082" y="2644434"/>
            <a:ext cx="6311153" cy="38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6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9499F4-95F5-436B-6714-BC026F45D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EEEED-D880-89F5-E7A7-5C7094C6A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5FCB6-BEBD-C17A-8262-9C3F6881D0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Scalable diffusion for Materials Generation, DeepMind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58F31-34EA-A365-3799-72D50628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59" y="2193047"/>
            <a:ext cx="7772400" cy="1342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4374E-B468-F5D1-7585-0773608AA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876" y="3535401"/>
            <a:ext cx="5942247" cy="32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4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CCFE13-5E78-8BCB-2BE9-E84CDADA6C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482B2-87C6-41F8-F1E2-1D65E2D683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1A0E2-9C0D-0EFC-99C7-DCE5B1F2F7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Generative toolkit for scientific discovery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2F60B-34A5-A506-B0F7-D7BBA5B0F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59" y="2169152"/>
            <a:ext cx="7772400" cy="43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308195-798B-5CB9-E1CD-EC745378F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997FE-BA2D-0199-AE06-17D40A65CC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Astrophysics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02651-D070-A15E-2A35-2D3FAF8386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AstroCLIP</a:t>
            </a:r>
            <a:r>
              <a:rPr lang="en-US" dirty="0"/>
              <a:t>: A Cross-Modal Foundation Model for Galaxies, Parker et al, 2023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04FFC-D3F2-7330-D0F1-0B8D8129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02" y="2266626"/>
            <a:ext cx="7088853" cy="3716486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D0B5D9B-8A30-26F8-8591-4339363C185B}"/>
              </a:ext>
            </a:extLst>
          </p:cNvPr>
          <p:cNvSpPr txBox="1">
            <a:spLocks/>
          </p:cNvSpPr>
          <p:nvPr/>
        </p:nvSpPr>
        <p:spPr>
          <a:xfrm>
            <a:off x="7465338" y="2513842"/>
            <a:ext cx="4341495" cy="3747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0990" indent="-38099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35EE2"/>
              </a:buClr>
              <a:buSzPct val="70000"/>
              <a:buFont typeface="Courier New"/>
              <a:buChar char="o"/>
              <a:defRPr sz="1867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5EE2"/>
              </a:buClr>
              <a:buSzPct val="70000"/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Heavy"/>
                <a:ea typeface="+mn-ea"/>
                <a:cs typeface="Avenir Heavy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Heavy"/>
                <a:ea typeface="+mn-ea"/>
                <a:cs typeface="Avenir Heavy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Heavy"/>
                <a:ea typeface="+mn-ea"/>
                <a:cs typeface="Avenir Heavy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4079F-3F1D-7157-CA0B-6322BB843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559" y="2266626"/>
            <a:ext cx="2260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7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Evaluating Diffusion Models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13797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A8BFB-2BF6-3C7E-042D-B23885BB6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80C89-028B-289A-5203-E978386D7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can we effectively evaluate diffusion models?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D1A33-F4D9-3539-9E7B-84FCBFE05A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you choose to evaluate will be heavily dependent upon the task</a:t>
            </a:r>
          </a:p>
          <a:p>
            <a:r>
              <a:rPr lang="en-US" dirty="0"/>
              <a:t>The maturity of the metrics will also depend on the task</a:t>
            </a:r>
          </a:p>
          <a:p>
            <a:r>
              <a:rPr lang="en-US" dirty="0"/>
              <a:t>Evaluation for stable diffusion models will be significantly more advanced than for almost all other fields.</a:t>
            </a:r>
          </a:p>
          <a:p>
            <a:r>
              <a:rPr lang="en-US" dirty="0"/>
              <a:t>For many tasks, evaluation metrics will be whatever you are familiar with</a:t>
            </a:r>
          </a:p>
          <a:p>
            <a:pPr lvl="1"/>
            <a:r>
              <a:rPr lang="en-US" dirty="0"/>
              <a:t>E.g. for segmentation intersection over union</a:t>
            </a:r>
          </a:p>
          <a:p>
            <a:pPr lvl="1"/>
            <a:r>
              <a:rPr lang="en-US" dirty="0"/>
              <a:t>For imputation RMSE</a:t>
            </a:r>
          </a:p>
        </p:txBody>
      </p:sp>
    </p:spTree>
    <p:extLst>
      <p:ext uri="{BB962C8B-B14F-4D97-AF65-F5344CB8AC3E}">
        <p14:creationId xmlns:p14="http://schemas.microsoft.com/office/powerpoint/2010/main" val="2362790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A8BFB-2BF6-3C7E-042D-B23885BB6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80C89-028B-289A-5203-E978386D7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Stable Diffusion Models – qualitative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D1A33-F4D9-3539-9E7B-84FCBFE05A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Involves human assessment of generated images</a:t>
            </a:r>
          </a:p>
          <a:p>
            <a:r>
              <a:rPr lang="en-US" dirty="0"/>
              <a:t>Quality is measured across a range of aspects:</a:t>
            </a:r>
          </a:p>
          <a:p>
            <a:pPr lvl="1"/>
            <a:r>
              <a:rPr lang="en-US" dirty="0"/>
              <a:t>Compositionality</a:t>
            </a:r>
          </a:p>
          <a:p>
            <a:pPr lvl="1"/>
            <a:r>
              <a:rPr lang="en-US" dirty="0"/>
              <a:t>Image-text alignment</a:t>
            </a:r>
          </a:p>
          <a:p>
            <a:pPr lvl="1"/>
            <a:r>
              <a:rPr lang="en-US" dirty="0"/>
              <a:t>Spatial relations</a:t>
            </a:r>
          </a:p>
          <a:p>
            <a:r>
              <a:rPr lang="en-US" dirty="0"/>
              <a:t>Outputs are measured for common prompts of varying degrees of difficulty:</a:t>
            </a:r>
          </a:p>
          <a:p>
            <a:pPr lvl="1"/>
            <a:r>
              <a:rPr lang="en-US" dirty="0" err="1"/>
              <a:t>DrawBench</a:t>
            </a:r>
            <a:endParaRPr lang="en-US" dirty="0"/>
          </a:p>
          <a:p>
            <a:pPr lvl="1"/>
            <a:r>
              <a:rPr lang="en-US" dirty="0" err="1"/>
              <a:t>PartiPrompts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62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A8BFB-2BF6-3C7E-042D-B23885BB6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80C89-028B-289A-5203-E978386D7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Stable Diffusion Models – quantitative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D1A33-F4D9-3539-9E7B-84FCBFE05A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Text-guided</a:t>
            </a:r>
          </a:p>
          <a:p>
            <a:pPr lvl="1"/>
            <a:r>
              <a:rPr lang="en-US" dirty="0"/>
              <a:t>CLIP score – measures the compatibility of image-caption pairs</a:t>
            </a:r>
          </a:p>
          <a:p>
            <a:pPr lvl="1"/>
            <a:r>
              <a:rPr lang="en-US" dirty="0"/>
              <a:t>Semantic similarity between image and caption</a:t>
            </a:r>
          </a:p>
          <a:p>
            <a:pPr lvl="1"/>
            <a:r>
              <a:rPr lang="en-US" dirty="0"/>
              <a:t>Higher CLIP score is better</a:t>
            </a:r>
          </a:p>
          <a:p>
            <a:pPr lvl="1"/>
            <a:r>
              <a:rPr lang="en-US" dirty="0"/>
              <a:t>CLIP score is highly correlated with human judgement</a:t>
            </a:r>
          </a:p>
          <a:p>
            <a:r>
              <a:rPr lang="en-US" dirty="0"/>
              <a:t>Image-conditioned</a:t>
            </a:r>
          </a:p>
          <a:p>
            <a:pPr lvl="1"/>
            <a:r>
              <a:rPr lang="en-US" dirty="0"/>
              <a:t>Generate an image with a prompt (e.g. “A picture of a majestic Tonkinese cat.”)</a:t>
            </a:r>
          </a:p>
          <a:p>
            <a:pPr lvl="1"/>
            <a:r>
              <a:rPr lang="en-US" dirty="0"/>
              <a:t>Feed image into the model with a prompt (e.g. “Make the cat into a samurai.”) to produce image A.</a:t>
            </a:r>
          </a:p>
          <a:p>
            <a:pPr lvl="1"/>
            <a:r>
              <a:rPr lang="en-US" dirty="0"/>
              <a:t>Feed image into the model with a second prompt (e.g. “Make the cat into a </a:t>
            </a:r>
            <a:r>
              <a:rPr lang="en-US" dirty="0" err="1"/>
              <a:t>businesscat</a:t>
            </a:r>
            <a:r>
              <a:rPr lang="en-US" dirty="0"/>
              <a:t>.</a:t>
            </a:r>
            <a:r>
              <a:rPr lang="en-US" dirty="0">
                <a:sym typeface="Wingdings" pitchFamily="2" charset="2"/>
              </a:rPr>
              <a:t>”) to produce image B</a:t>
            </a:r>
            <a:endParaRPr lang="en-US" dirty="0"/>
          </a:p>
          <a:p>
            <a:pPr lvl="1"/>
            <a:r>
              <a:rPr lang="en-US" dirty="0"/>
              <a:t>We then look at the change in the CLIP score between image A and B and between the change in the two captions</a:t>
            </a:r>
          </a:p>
          <a:p>
            <a:pPr lvl="1"/>
            <a:r>
              <a:rPr lang="en-US" dirty="0"/>
              <a:t>The higher the better</a:t>
            </a:r>
          </a:p>
          <a:p>
            <a:pPr lvl="1"/>
            <a:r>
              <a:rPr lang="en-US" dirty="0"/>
              <a:t>We can also measure the similarity between the original image, and the changed image</a:t>
            </a:r>
          </a:p>
        </p:txBody>
      </p:sp>
    </p:spTree>
    <p:extLst>
      <p:ext uri="{BB962C8B-B14F-4D97-AF65-F5344CB8AC3E}">
        <p14:creationId xmlns:p14="http://schemas.microsoft.com/office/powerpoint/2010/main" val="1883055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A8BFB-2BF6-3C7E-042D-B23885BB6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80C89-028B-289A-5203-E978386D7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Stable Diffusion Models – quantitative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D1A33-F4D9-3539-9E7B-84FCBFE05A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Class-conditioned models are pretrained on a class-labeled dataset.</a:t>
            </a:r>
          </a:p>
          <a:p>
            <a:pPr lvl="1"/>
            <a:r>
              <a:rPr lang="en-US" dirty="0" err="1"/>
              <a:t>Frechet</a:t>
            </a:r>
            <a:r>
              <a:rPr lang="en-US" dirty="0"/>
              <a:t> Inception Distance (FID)</a:t>
            </a:r>
          </a:p>
          <a:p>
            <a:pPr lvl="1"/>
            <a:r>
              <a:rPr lang="en-US" dirty="0"/>
              <a:t>Kernel Inception Distance</a:t>
            </a:r>
          </a:p>
          <a:p>
            <a:pPr lvl="1"/>
            <a:r>
              <a:rPr lang="en-US" dirty="0"/>
              <a:t>Inception Score</a:t>
            </a:r>
          </a:p>
          <a:p>
            <a:r>
              <a:rPr lang="en-US" dirty="0"/>
              <a:t>FID</a:t>
            </a:r>
          </a:p>
          <a:p>
            <a:pPr lvl="1"/>
            <a:r>
              <a:rPr lang="en-US" dirty="0"/>
              <a:t>Find the </a:t>
            </a:r>
            <a:r>
              <a:rPr lang="en-US" dirty="0" err="1"/>
              <a:t>Frechet</a:t>
            </a:r>
            <a:r>
              <a:rPr lang="en-US" dirty="0"/>
              <a:t> distance between Gaussians fitted to feature representations of Inception.</a:t>
            </a:r>
          </a:p>
          <a:p>
            <a:pPr lvl="1"/>
            <a:r>
              <a:rPr lang="en-US" dirty="0"/>
              <a:t>Use the Inception v3 model and cut off the final classification layer</a:t>
            </a:r>
          </a:p>
          <a:p>
            <a:pPr lvl="1"/>
            <a:r>
              <a:rPr lang="en-US" dirty="0"/>
              <a:t>Get the ImageNet dataset (or a subset of it)</a:t>
            </a:r>
          </a:p>
          <a:p>
            <a:pPr lvl="1"/>
            <a:r>
              <a:rPr lang="en-US" dirty="0"/>
              <a:t>Generate a bunch of images</a:t>
            </a:r>
          </a:p>
          <a:p>
            <a:pPr lvl="1"/>
            <a:r>
              <a:rPr lang="en-US" dirty="0"/>
              <a:t>Stuff both generated and ImageNet images into Inception and get the feature representations</a:t>
            </a:r>
          </a:p>
          <a:p>
            <a:pPr lvl="1"/>
            <a:r>
              <a:rPr lang="en-US" dirty="0"/>
              <a:t>Fit two Gaussians to the representations</a:t>
            </a:r>
          </a:p>
          <a:p>
            <a:pPr lvl="1"/>
            <a:r>
              <a:rPr lang="en-US" dirty="0"/>
              <a:t>Compute the </a:t>
            </a:r>
            <a:r>
              <a:rPr lang="en-US" dirty="0" err="1"/>
              <a:t>Frechet</a:t>
            </a:r>
            <a:r>
              <a:rPr lang="en-US" dirty="0"/>
              <a:t> Distance.</a:t>
            </a:r>
          </a:p>
        </p:txBody>
      </p:sp>
    </p:spTree>
    <p:extLst>
      <p:ext uri="{BB962C8B-B14F-4D97-AF65-F5344CB8AC3E}">
        <p14:creationId xmlns:p14="http://schemas.microsoft.com/office/powerpoint/2010/main" val="358039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6C4C6B-E9DF-BCAE-3881-2C3E010F7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00C57-26A2-6A0A-4E2C-393BCD6B42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F69FB-3D21-5453-F577-0F32C48DFF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659" y="1867010"/>
            <a:ext cx="4175917" cy="3994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Unconditional and Conditional</a:t>
            </a:r>
          </a:p>
          <a:p>
            <a:pPr marL="0" indent="0">
              <a:buNone/>
            </a:pPr>
            <a:r>
              <a:rPr lang="en-US" dirty="0"/>
              <a:t>Computer Vision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Video generation</a:t>
            </a:r>
          </a:p>
          <a:p>
            <a:r>
              <a:rPr lang="en-US" dirty="0"/>
              <a:t>Point clouds</a:t>
            </a:r>
          </a:p>
          <a:p>
            <a:r>
              <a:rPr lang="en-US" dirty="0"/>
              <a:t>Anomaly detection</a:t>
            </a:r>
          </a:p>
          <a:p>
            <a:pPr marL="0" indent="0">
              <a:buNone/>
            </a:pPr>
            <a:r>
              <a:rPr lang="en-US" dirty="0"/>
              <a:t>Natural Language Generation</a:t>
            </a:r>
          </a:p>
          <a:p>
            <a:pPr marL="0" indent="0">
              <a:buNone/>
            </a:pPr>
            <a:r>
              <a:rPr lang="en-US" dirty="0"/>
              <a:t>Multi-modal Generation</a:t>
            </a:r>
          </a:p>
          <a:p>
            <a:r>
              <a:rPr lang="en-US" dirty="0"/>
              <a:t>Text-to-something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C042AF1-4C65-2A99-0A66-EE96136E242F}"/>
              </a:ext>
            </a:extLst>
          </p:cNvPr>
          <p:cNvSpPr txBox="1">
            <a:spLocks/>
          </p:cNvSpPr>
          <p:nvPr/>
        </p:nvSpPr>
        <p:spPr>
          <a:xfrm>
            <a:off x="6091659" y="1884128"/>
            <a:ext cx="4175917" cy="399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0990" indent="-38099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35EE2"/>
              </a:buClr>
              <a:buSzPct val="70000"/>
              <a:buFont typeface="Courier New"/>
              <a:buChar char="o"/>
              <a:defRPr sz="1867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5EE2"/>
              </a:buClr>
              <a:buSzPct val="70000"/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Heavy"/>
                <a:ea typeface="+mn-ea"/>
                <a:cs typeface="Avenir Heavy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Heavy"/>
                <a:ea typeface="+mn-ea"/>
                <a:cs typeface="Avenir Heavy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Heavy"/>
                <a:ea typeface="+mn-ea"/>
                <a:cs typeface="Avenir Heavy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Temporal Data Modeling</a:t>
            </a:r>
          </a:p>
          <a:p>
            <a:r>
              <a:rPr lang="en-US" dirty="0"/>
              <a:t>Time series imputation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Signal processing</a:t>
            </a:r>
          </a:p>
          <a:p>
            <a:pPr marL="0" indent="0">
              <a:buNone/>
            </a:pPr>
            <a:r>
              <a:rPr lang="en-US" dirty="0"/>
              <a:t>Interdisciplinary</a:t>
            </a:r>
          </a:p>
          <a:p>
            <a:r>
              <a:rPr lang="en-US" dirty="0"/>
              <a:t>Drug design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Medical imaging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9F938-6C78-B43F-7F34-086DD93D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34" y="1146008"/>
            <a:ext cx="11233007" cy="50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141267-46E5-4E3A-DE9B-D7447CD4D7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ED517-9A6D-FB6A-A286-D47F8E42B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Computer Vision – inpainting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79E47-7486-1A2B-6330-454F6068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75" y="1608940"/>
            <a:ext cx="9080168" cy="4252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3D89E-DE63-9AA7-BEE8-E0B8C7DC8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575" y="1608940"/>
            <a:ext cx="9080166" cy="42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7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FDA8F9-25E4-D39D-09A0-D325B65F2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67A5C-94F6-30DC-A7E5-82BC9F6CC4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Computer vision – point cloud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56C44-306F-F6A9-A1FB-125F90C683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Scans often miss information due to partial observation or occlusion.</a:t>
            </a:r>
          </a:p>
          <a:p>
            <a:r>
              <a:rPr lang="en-US" dirty="0"/>
              <a:t>Use diffusion models to infer missing parts.</a:t>
            </a:r>
          </a:p>
          <a:p>
            <a:r>
              <a:rPr lang="en-US" dirty="0"/>
              <a:t>Treat the points in a cloud as a set of particles in an evolving thermodynamic system.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E4ED6-7356-E05F-879B-1057F05EB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59" y="2980306"/>
            <a:ext cx="7772400" cy="28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7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13E9F1-A52F-92D8-ADA2-06F0094EB2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418EA-2374-A82A-C7B4-E8FA469D9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Computer vision – anomaly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555BC-14E6-52E9-8C00-DB0B0EC73C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AnoDDPM</a:t>
            </a:r>
            <a:r>
              <a:rPr lang="en-US" dirty="0"/>
              <a:t> – attempt to “repair” patient data:</a:t>
            </a:r>
          </a:p>
          <a:p>
            <a:r>
              <a:rPr lang="en-US" dirty="0"/>
              <a:t>Instead of adding Gaussian noise, add power law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56A28-41CD-4EF8-8194-0AF85CBF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59" y="3300879"/>
            <a:ext cx="7366000" cy="22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2E60E-2BE0-B0B6-3B86-3BAF7BD2D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459" y="2627864"/>
            <a:ext cx="7772400" cy="38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86AE0-B41F-8CF5-F1A1-CE8DD88D7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2FD03-AF32-9127-785E-7135BFDF7C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Natural language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A9106-B582-4EDB-A767-DDDB4DEF1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Due to the success of ChatGPT, we tend to forget that Stable Diffusion 2 was released BEFORE GPT-4.</a:t>
            </a:r>
          </a:p>
          <a:p>
            <a:r>
              <a:rPr lang="en-US" dirty="0"/>
              <a:t>It is reasonable to think that there might be some good diffusion-based language models…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…but LLMs are still king in this arena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a detailed exploration of why see: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sander.ai</a:t>
            </a:r>
            <a:r>
              <a:rPr lang="en-US" dirty="0">
                <a:hlinkClick r:id="rId2"/>
              </a:rPr>
              <a:t>/2023/01/09/diffusion-</a:t>
            </a:r>
            <a:r>
              <a:rPr lang="en-US" dirty="0" err="1">
                <a:hlinkClick r:id="rId2"/>
              </a:rPr>
              <a:t>language.html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9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D569BF-4EDE-2DB9-FC65-EB3FFADE7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1BE0F-9510-342A-6E62-175A22A373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Multimodal generation – text-to-image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729D-B60C-B1E7-DC4F-F64F83A212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already covered SD, but there are numerous other models:</a:t>
            </a:r>
          </a:p>
          <a:p>
            <a:pPr lvl="1"/>
            <a:r>
              <a:rPr lang="en-US" dirty="0"/>
              <a:t>DALL-E 1,2 and 3</a:t>
            </a:r>
          </a:p>
          <a:p>
            <a:pPr lvl="1"/>
            <a:r>
              <a:rPr lang="en-US" dirty="0"/>
              <a:t>Imagen</a:t>
            </a:r>
          </a:p>
          <a:p>
            <a:pPr lvl="1"/>
            <a:r>
              <a:rPr lang="en-US" dirty="0"/>
              <a:t>GLIDE</a:t>
            </a:r>
          </a:p>
          <a:p>
            <a:pPr lvl="1"/>
            <a:r>
              <a:rPr lang="en-US" dirty="0"/>
              <a:t>VQ-Diffusion</a:t>
            </a:r>
          </a:p>
          <a:p>
            <a:r>
              <a:rPr lang="en-US" dirty="0"/>
              <a:t>There are also models which build upon latent diffusion models:</a:t>
            </a:r>
          </a:p>
          <a:p>
            <a:pPr lvl="1"/>
            <a:r>
              <a:rPr lang="en-US" dirty="0" err="1"/>
              <a:t>DreamBooth</a:t>
            </a:r>
            <a:r>
              <a:rPr lang="en-US" dirty="0"/>
              <a:t> – a method of fine tuning pretrained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913BC-3C24-975E-EEA3-DEF0FB77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59" y="4051758"/>
            <a:ext cx="7772400" cy="21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B7256-3561-8A55-5971-6323A0184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B19F3-3AD1-402F-74E9-83F924EE7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Multimodal generation – text-to-image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0E02C-532A-892D-2AB4-52C09FB3A4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ControlNet – additional spatial conditioning controls: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96296-6389-20D7-1829-8A5114087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59" y="2225522"/>
            <a:ext cx="7772400" cy="385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3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42831F-B96B-8443-5C2B-91F0F6A500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C5E4A-FB26-4666-C3ED-4AE94766D7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Multimodal generation – text-to-audio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4A694-761A-A2EA-F744-DD6BF01EC7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Grad-TTS – text-to-speech: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C6C9C-0A5B-477F-D50B-93646A75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59" y="2259501"/>
            <a:ext cx="7772400" cy="34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1084</Words>
  <Application>Microsoft Macintosh PowerPoint</Application>
  <PresentationFormat>Widescreen</PresentationFormat>
  <Paragraphs>159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Aptos</vt:lpstr>
      <vt:lpstr>Aptos Display</vt:lpstr>
      <vt:lpstr>Arial</vt:lpstr>
      <vt:lpstr>Avenir Book</vt:lpstr>
      <vt:lpstr>Avenir Heavy</vt:lpstr>
      <vt:lpstr>Courier New</vt:lpstr>
      <vt:lpstr>Helvetica</vt:lpstr>
      <vt:lpstr>Helvetica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Daniels</dc:creator>
  <cp:lastModifiedBy>Ryan Daniels</cp:lastModifiedBy>
  <cp:revision>2</cp:revision>
  <dcterms:created xsi:type="dcterms:W3CDTF">2024-06-18T16:32:21Z</dcterms:created>
  <dcterms:modified xsi:type="dcterms:W3CDTF">2024-06-19T20:41:07Z</dcterms:modified>
</cp:coreProperties>
</file>